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66" r:id="rId3"/>
    <p:sldId id="269" r:id="rId4"/>
    <p:sldId id="271" r:id="rId5"/>
    <p:sldId id="262" r:id="rId6"/>
    <p:sldId id="264" r:id="rId7"/>
    <p:sldId id="265" r:id="rId8"/>
    <p:sldId id="257" r:id="rId9"/>
    <p:sldId id="276" r:id="rId10"/>
    <p:sldId id="277" r:id="rId11"/>
    <p:sldId id="278" r:id="rId12"/>
    <p:sldId id="279" r:id="rId13"/>
    <p:sldId id="258" r:id="rId14"/>
    <p:sldId id="259" r:id="rId15"/>
    <p:sldId id="275" r:id="rId16"/>
    <p:sldId id="280" r:id="rId17"/>
  </p:sldIdLst>
  <p:sldSz cx="9144000" cy="6858000" type="screen4x3"/>
  <p:notesSz cx="6858000" cy="9144000"/>
  <p:custDataLst>
    <p:tags r:id="rId18"/>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67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5B106E36-FD25-4E2D-B0AA-010F637433A0}" type="datetimeFigureOut">
              <a:rPr lang="ru-RU" smtClean="0"/>
              <a:pPr/>
              <a:t>25.10.2016</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25C68B6-61C2-468F-89AB-4B9F7531AA6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25.10.2016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25.10.2016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25.10.2016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5B106E36-FD25-4E2D-B0AA-010F637433A0}" type="datetimeFigureOut">
              <a:rPr lang="ru-RU" smtClean="0"/>
              <a:pPr/>
              <a:t>25.10.2016</a:t>
            </a:fld>
            <a:endParaRPr lang="ru-RU"/>
          </a:p>
        </p:txBody>
      </p:sp>
      <p:sp>
        <p:nvSpPr>
          <p:cNvPr id="27" name="Номер слайда 26"/>
          <p:cNvSpPr>
            <a:spLocks noGrp="1"/>
          </p:cNvSpPr>
          <p:nvPr>
            <p:ph type="sldNum" sz="quarter" idx="11"/>
          </p:nvPr>
        </p:nvSpPr>
        <p:spPr/>
        <p:txBody>
          <a:bodyPr rtlCol="0"/>
          <a:lstStyle/>
          <a:p>
            <a:fld id="{725C68B6-61C2-468F-89AB-4B9F7531AA68}"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5B106E36-FD25-4E2D-B0AA-010F637433A0}" type="datetimeFigureOut">
              <a:rPr lang="ru-RU" smtClean="0"/>
              <a:pPr/>
              <a:t>25.10.2016</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25.10.2016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25.10.2016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25.10.2016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25.10.2016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B106E36-FD25-4E2D-B0AA-010F637433A0}" type="datetimeFigureOut">
              <a:rPr lang="ru-RU" smtClean="0"/>
              <a:pPr/>
              <a:t>25.10.2016</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ru-RU" dirty="0" smtClean="0"/>
              <a:t>Коммуникативная методика</a:t>
            </a:r>
            <a:endParaRPr lang="ru-RU" dirty="0"/>
          </a:p>
        </p:txBody>
      </p:sp>
      <p:sp>
        <p:nvSpPr>
          <p:cNvPr id="3" name="Подзаголовок 2"/>
          <p:cNvSpPr>
            <a:spLocks noGrp="1"/>
          </p:cNvSpPr>
          <p:nvPr>
            <p:ph type="subTitle" idx="1"/>
          </p:nvPr>
        </p:nvSpPr>
        <p:spPr>
          <a:xfrm>
            <a:off x="500034" y="4572008"/>
            <a:ext cx="8643966" cy="1752600"/>
          </a:xfrm>
        </p:spPr>
        <p:txBody>
          <a:bodyPr>
            <a:normAutofit/>
          </a:bodyPr>
          <a:lstStyle/>
          <a:p>
            <a:pPr algn="ctr"/>
            <a:r>
              <a:rPr lang="ru-RU" sz="3600" dirty="0" smtClean="0"/>
              <a:t>Определение, принципы, приемы</a:t>
            </a:r>
          </a:p>
          <a:p>
            <a:pPr algn="ctr"/>
            <a:endParaRPr lang="ru-RU" dirty="0" smtClean="0"/>
          </a:p>
          <a:p>
            <a:pPr algn="ctr"/>
            <a:r>
              <a:rPr lang="ru-RU" dirty="0" smtClean="0"/>
              <a:t> </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28604"/>
            <a:ext cx="8229600" cy="1066800"/>
          </a:xfrm>
        </p:spPr>
        <p:txBody>
          <a:bodyPr/>
          <a:lstStyle/>
          <a:p>
            <a:pPr algn="r"/>
            <a:r>
              <a:rPr lang="ru-RU" b="1" dirty="0" smtClean="0"/>
              <a:t>Коммуникативная методика</a:t>
            </a:r>
            <a:endParaRPr lang="ru-RU" b="1" dirty="0"/>
          </a:p>
        </p:txBody>
      </p:sp>
      <p:sp>
        <p:nvSpPr>
          <p:cNvPr id="3" name="Содержимое 2"/>
          <p:cNvSpPr>
            <a:spLocks noGrp="1"/>
          </p:cNvSpPr>
          <p:nvPr>
            <p:ph idx="1"/>
          </p:nvPr>
        </p:nvSpPr>
        <p:spPr>
          <a:xfrm>
            <a:off x="457200" y="1571612"/>
            <a:ext cx="8229600" cy="5002924"/>
          </a:xfrm>
        </p:spPr>
        <p:txBody>
          <a:bodyPr>
            <a:normAutofit fontScale="92500" lnSpcReduction="10000"/>
          </a:bodyPr>
          <a:lstStyle/>
          <a:p>
            <a:pPr algn="just">
              <a:buNone/>
            </a:pPr>
            <a:r>
              <a:rPr lang="ru-RU" dirty="0" smtClean="0"/>
              <a:t>	</a:t>
            </a:r>
            <a:r>
              <a:rPr lang="ru-RU" sz="3900" dirty="0" smtClean="0"/>
              <a:t>попытка приблизить процесс обучения к процессу реальной коммуникации: </a:t>
            </a:r>
          </a:p>
          <a:p>
            <a:pPr algn="just">
              <a:buNone/>
            </a:pPr>
            <a:r>
              <a:rPr lang="ru-RU" sz="3900" dirty="0" smtClean="0"/>
              <a:t>	</a:t>
            </a:r>
            <a:r>
              <a:rPr lang="ru-RU" sz="3900" b="1" dirty="0" smtClean="0"/>
              <a:t>обучение общению через общение </a:t>
            </a:r>
          </a:p>
          <a:p>
            <a:pPr algn="just">
              <a:buNone/>
            </a:pPr>
            <a:r>
              <a:rPr lang="ru-RU" sz="3900" dirty="0" smtClean="0"/>
              <a:t>	(определяет коммуникативно-мотивированное поведение преподавателя и изучающих язык как партнеров общения)</a:t>
            </a:r>
          </a:p>
        </p:txBody>
      </p:sp>
      <p:pic>
        <p:nvPicPr>
          <p:cNvPr id="5" name="Picture 2" descr="C:\Users\1\Desktop\obshheniya_kultura.jpg"/>
          <p:cNvPicPr>
            <a:picLocks noChangeAspect="1" noChangeArrowheads="1"/>
          </p:cNvPicPr>
          <p:nvPr/>
        </p:nvPicPr>
        <p:blipFill>
          <a:blip r:embed="rId2"/>
          <a:srcRect/>
          <a:stretch>
            <a:fillRect/>
          </a:stretch>
        </p:blipFill>
        <p:spPr bwMode="auto">
          <a:xfrm>
            <a:off x="0" y="20899"/>
            <a:ext cx="1928794" cy="151721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28604"/>
            <a:ext cx="8229600" cy="1066800"/>
          </a:xfrm>
        </p:spPr>
        <p:txBody>
          <a:bodyPr/>
          <a:lstStyle/>
          <a:p>
            <a:pPr algn="r"/>
            <a:r>
              <a:rPr lang="ru-RU" b="1" dirty="0" smtClean="0"/>
              <a:t>Коммуникативная методика</a:t>
            </a:r>
            <a:endParaRPr lang="ru-RU" b="1" dirty="0"/>
          </a:p>
        </p:txBody>
      </p:sp>
      <p:sp>
        <p:nvSpPr>
          <p:cNvPr id="3" name="Содержимое 2"/>
          <p:cNvSpPr>
            <a:spLocks noGrp="1"/>
          </p:cNvSpPr>
          <p:nvPr>
            <p:ph idx="1"/>
          </p:nvPr>
        </p:nvSpPr>
        <p:spPr>
          <a:xfrm>
            <a:off x="457200" y="1571612"/>
            <a:ext cx="8229600" cy="5002924"/>
          </a:xfrm>
        </p:spPr>
        <p:txBody>
          <a:bodyPr>
            <a:normAutofit/>
          </a:bodyPr>
          <a:lstStyle/>
          <a:p>
            <a:pPr>
              <a:buNone/>
            </a:pPr>
            <a:r>
              <a:rPr lang="ru-RU" dirty="0" smtClean="0"/>
              <a:t>	</a:t>
            </a:r>
            <a:r>
              <a:rPr lang="ru-RU" sz="4000" dirty="0" smtClean="0"/>
              <a:t>обусловливает  предметность </a:t>
            </a:r>
          </a:p>
          <a:p>
            <a:pPr>
              <a:buNone/>
            </a:pPr>
            <a:r>
              <a:rPr lang="ru-RU" sz="4000" dirty="0" smtClean="0"/>
              <a:t>	процесса коммуникации, </a:t>
            </a:r>
          </a:p>
          <a:p>
            <a:pPr>
              <a:buNone/>
            </a:pPr>
            <a:r>
              <a:rPr lang="ru-RU" sz="4000" dirty="0" smtClean="0"/>
              <a:t>	которая выражается в отборе</a:t>
            </a:r>
          </a:p>
          <a:p>
            <a:pPr>
              <a:buNone/>
            </a:pPr>
            <a:r>
              <a:rPr lang="ru-RU" sz="4000" dirty="0" smtClean="0"/>
              <a:t>	речевых интенций, тем и</a:t>
            </a:r>
          </a:p>
          <a:p>
            <a:pPr>
              <a:buNone/>
            </a:pPr>
            <a:r>
              <a:rPr lang="ru-RU" sz="4000" dirty="0" smtClean="0"/>
              <a:t>	ситуаций общения, </a:t>
            </a:r>
          </a:p>
          <a:p>
            <a:pPr>
              <a:buNone/>
            </a:pPr>
            <a:r>
              <a:rPr lang="ru-RU" sz="4000" dirty="0" smtClean="0"/>
              <a:t>	отражающих интересы и </a:t>
            </a:r>
          </a:p>
          <a:p>
            <a:pPr>
              <a:buNone/>
            </a:pPr>
            <a:r>
              <a:rPr lang="ru-RU" sz="4000" dirty="0" smtClean="0"/>
              <a:t>	потребности учеников.</a:t>
            </a:r>
            <a:endParaRPr lang="ru-RU" sz="4000" dirty="0"/>
          </a:p>
        </p:txBody>
      </p:sp>
      <p:pic>
        <p:nvPicPr>
          <p:cNvPr id="5" name="Picture 2" descr="C:\Users\1\Desktop\obshheniya_kultura.jpg"/>
          <p:cNvPicPr>
            <a:picLocks noChangeAspect="1" noChangeArrowheads="1"/>
          </p:cNvPicPr>
          <p:nvPr/>
        </p:nvPicPr>
        <p:blipFill>
          <a:blip r:embed="rId2"/>
          <a:srcRect/>
          <a:stretch>
            <a:fillRect/>
          </a:stretch>
        </p:blipFill>
        <p:spPr bwMode="auto">
          <a:xfrm>
            <a:off x="0" y="20899"/>
            <a:ext cx="1928794" cy="151721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28604"/>
            <a:ext cx="8229600" cy="1066800"/>
          </a:xfrm>
        </p:spPr>
        <p:txBody>
          <a:bodyPr/>
          <a:lstStyle/>
          <a:p>
            <a:pPr algn="r"/>
            <a:r>
              <a:rPr lang="ru-RU" b="1" dirty="0" smtClean="0"/>
              <a:t>Коммуникативная методика</a:t>
            </a:r>
            <a:endParaRPr lang="ru-RU" b="1" dirty="0"/>
          </a:p>
        </p:txBody>
      </p:sp>
      <p:sp>
        <p:nvSpPr>
          <p:cNvPr id="3" name="Содержимое 2"/>
          <p:cNvSpPr>
            <a:spLocks noGrp="1"/>
          </p:cNvSpPr>
          <p:nvPr>
            <p:ph idx="1"/>
          </p:nvPr>
        </p:nvSpPr>
        <p:spPr>
          <a:xfrm>
            <a:off x="457200" y="1571612"/>
            <a:ext cx="8229600" cy="5002924"/>
          </a:xfrm>
        </p:spPr>
        <p:txBody>
          <a:bodyPr>
            <a:normAutofit lnSpcReduction="10000"/>
          </a:bodyPr>
          <a:lstStyle/>
          <a:p>
            <a:pPr>
              <a:buNone/>
            </a:pPr>
            <a:r>
              <a:rPr lang="ru-RU" dirty="0" smtClean="0"/>
              <a:t>	</a:t>
            </a:r>
            <a:r>
              <a:rPr lang="ru-RU" sz="4000" dirty="0" smtClean="0"/>
              <a:t>Основными методическими</a:t>
            </a:r>
          </a:p>
          <a:p>
            <a:pPr>
              <a:buNone/>
            </a:pPr>
            <a:r>
              <a:rPr lang="ru-RU" sz="4000" dirty="0" smtClean="0"/>
              <a:t>	принципами являются: </a:t>
            </a:r>
          </a:p>
          <a:p>
            <a:pPr>
              <a:buNone/>
            </a:pPr>
            <a:r>
              <a:rPr lang="ru-RU" sz="4000" dirty="0" smtClean="0"/>
              <a:t>	- речевая направленность, </a:t>
            </a:r>
          </a:p>
          <a:p>
            <a:pPr>
              <a:buNone/>
            </a:pPr>
            <a:r>
              <a:rPr lang="ru-RU" sz="4000" dirty="0" smtClean="0"/>
              <a:t>	- учет индивидуальных особенностей и интересов,</a:t>
            </a:r>
          </a:p>
          <a:p>
            <a:pPr>
              <a:buNone/>
            </a:pPr>
            <a:r>
              <a:rPr lang="ru-RU" sz="4000" dirty="0" smtClean="0"/>
              <a:t> - функциональность,</a:t>
            </a:r>
          </a:p>
          <a:p>
            <a:pPr>
              <a:buNone/>
            </a:pPr>
            <a:r>
              <a:rPr lang="ru-RU" sz="4000" dirty="0" smtClean="0"/>
              <a:t> - ситуативность,</a:t>
            </a:r>
          </a:p>
          <a:p>
            <a:pPr>
              <a:buNone/>
            </a:pPr>
            <a:r>
              <a:rPr lang="ru-RU" sz="4000" dirty="0" smtClean="0"/>
              <a:t>- новизна</a:t>
            </a:r>
          </a:p>
        </p:txBody>
      </p:sp>
      <p:pic>
        <p:nvPicPr>
          <p:cNvPr id="5" name="Picture 2" descr="C:\Users\1\Desktop\obshheniya_kultura.jpg"/>
          <p:cNvPicPr>
            <a:picLocks noChangeAspect="1" noChangeArrowheads="1"/>
          </p:cNvPicPr>
          <p:nvPr/>
        </p:nvPicPr>
        <p:blipFill>
          <a:blip r:embed="rId2"/>
          <a:srcRect/>
          <a:stretch>
            <a:fillRect/>
          </a:stretch>
        </p:blipFill>
        <p:spPr bwMode="auto">
          <a:xfrm>
            <a:off x="0" y="20899"/>
            <a:ext cx="1928794" cy="151721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42918"/>
            <a:ext cx="8229600" cy="785818"/>
          </a:xfrm>
        </p:spPr>
        <p:txBody>
          <a:bodyPr>
            <a:normAutofit/>
          </a:bodyPr>
          <a:lstStyle/>
          <a:p>
            <a:pPr algn="ctr"/>
            <a:r>
              <a:rPr lang="ru-RU" dirty="0" smtClean="0"/>
              <a:t>Принципы КМ</a:t>
            </a:r>
            <a:endParaRPr lang="ru-RU" dirty="0"/>
          </a:p>
        </p:txBody>
      </p:sp>
      <p:sp>
        <p:nvSpPr>
          <p:cNvPr id="3" name="Содержимое 2"/>
          <p:cNvSpPr>
            <a:spLocks noGrp="1"/>
          </p:cNvSpPr>
          <p:nvPr>
            <p:ph idx="1"/>
          </p:nvPr>
        </p:nvSpPr>
        <p:spPr>
          <a:xfrm>
            <a:off x="457200" y="1571612"/>
            <a:ext cx="8229600" cy="5002924"/>
          </a:xfrm>
        </p:spPr>
        <p:txBody>
          <a:bodyPr/>
          <a:lstStyle/>
          <a:p>
            <a:pPr>
              <a:buNone/>
            </a:pPr>
            <a:r>
              <a:rPr lang="ru-RU" dirty="0" smtClean="0"/>
              <a:t>	</a:t>
            </a:r>
            <a:r>
              <a:rPr lang="ru-RU" b="1" dirty="0" smtClean="0"/>
              <a:t>Принцип речевой направленности ("</a:t>
            </a:r>
            <a:r>
              <a:rPr lang="ru-RU" b="1" dirty="0" err="1" smtClean="0"/>
              <a:t>оречевленности</a:t>
            </a:r>
            <a:r>
              <a:rPr lang="ru-RU" b="1" dirty="0" smtClean="0"/>
              <a:t>" упражнений)</a:t>
            </a:r>
          </a:p>
          <a:p>
            <a:pPr>
              <a:buNone/>
            </a:pPr>
            <a:r>
              <a:rPr lang="ru-RU" b="1" dirty="0" smtClean="0"/>
              <a:t>	</a:t>
            </a:r>
            <a:r>
              <a:rPr lang="ru-RU" dirty="0" smtClean="0"/>
              <a:t>упражнения должны быть упражнениями не в проговаривании, а в говорении. </a:t>
            </a:r>
          </a:p>
          <a:p>
            <a:pPr>
              <a:buNone/>
            </a:pPr>
            <a:r>
              <a:rPr lang="ru-RU" dirty="0" smtClean="0"/>
              <a:t>	Для реализации принципа предлагается </a:t>
            </a:r>
          </a:p>
          <a:p>
            <a:pPr>
              <a:buNone/>
            </a:pPr>
            <a:r>
              <a:rPr lang="ru-RU" dirty="0" smtClean="0"/>
              <a:t>	использовать ролевые игры, проекты, аудиовизуальные средства</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85794"/>
            <a:ext cx="8229600" cy="1066800"/>
          </a:xfrm>
        </p:spPr>
        <p:txBody>
          <a:bodyPr/>
          <a:lstStyle/>
          <a:p>
            <a:pPr algn="ctr"/>
            <a:r>
              <a:rPr lang="ru-RU" dirty="0" smtClean="0"/>
              <a:t>Принципы КМ</a:t>
            </a:r>
            <a:endParaRPr lang="ru-RU" dirty="0"/>
          </a:p>
        </p:txBody>
      </p:sp>
      <p:sp>
        <p:nvSpPr>
          <p:cNvPr id="3" name="Содержимое 2"/>
          <p:cNvSpPr>
            <a:spLocks noGrp="1"/>
          </p:cNvSpPr>
          <p:nvPr>
            <p:ph idx="1"/>
          </p:nvPr>
        </p:nvSpPr>
        <p:spPr>
          <a:xfrm>
            <a:off x="457200" y="1785926"/>
            <a:ext cx="8229600" cy="4788610"/>
          </a:xfrm>
        </p:spPr>
        <p:txBody>
          <a:bodyPr>
            <a:normAutofit fontScale="77500" lnSpcReduction="20000"/>
          </a:bodyPr>
          <a:lstStyle/>
          <a:p>
            <a:pPr>
              <a:buNone/>
            </a:pPr>
            <a:r>
              <a:rPr lang="ru-RU" dirty="0" smtClean="0"/>
              <a:t>	</a:t>
            </a:r>
            <a:r>
              <a:rPr lang="ru-RU" b="1" dirty="0" smtClean="0"/>
              <a:t>Принцип отбора речевого материала, предполагающий принцип ситуативности:</a:t>
            </a:r>
          </a:p>
          <a:p>
            <a:pPr>
              <a:buNone/>
            </a:pPr>
            <a:r>
              <a:rPr lang="ru-RU" b="1" dirty="0" smtClean="0"/>
              <a:t>	</a:t>
            </a:r>
            <a:r>
              <a:rPr lang="ru-RU" dirty="0" smtClean="0"/>
              <a:t>ситуативность является важным средством речевой стимуляции, способствует развитию речевого умения.</a:t>
            </a:r>
            <a:endParaRPr lang="en-US" dirty="0" smtClean="0"/>
          </a:p>
          <a:p>
            <a:r>
              <a:rPr lang="ru-RU" dirty="0" smtClean="0"/>
              <a:t>Принципиально важным является отбор и организация материала на основе ситуаций и проблем общения, которые интересуют учащихся каждого возраста.</a:t>
            </a:r>
          </a:p>
          <a:p>
            <a:r>
              <a:rPr lang="ru-RU" dirty="0" smtClean="0"/>
              <a:t>Необходимость обучать на основе ситуаций признают все, понимают это, однако, различно. Описание ситуаций не является ситуациями, оно не способно выполнить функции мотивации высказываний, развивать качества речевых умений. На это способны лишь реальные ситуации . Чтобы усвоить язык, нужно не язык изучать, а окружающий мир с его помощью. Желание говорить появляется у ученика только в реальной или воссозданной ситуации, затрагивающей говорящих.</a:t>
            </a:r>
          </a:p>
          <a:p>
            <a:pPr>
              <a:buNone/>
            </a:pPr>
            <a:endParaRPr lang="ru-RU" dirty="0" smtClean="0"/>
          </a:p>
          <a:p>
            <a:pPr>
              <a:buNone/>
            </a:pP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85794"/>
            <a:ext cx="8229600" cy="1066800"/>
          </a:xfrm>
        </p:spPr>
        <p:txBody>
          <a:bodyPr/>
          <a:lstStyle/>
          <a:p>
            <a:pPr algn="ctr"/>
            <a:r>
              <a:rPr lang="ru-RU" dirty="0" smtClean="0"/>
              <a:t>Принципы КМ</a:t>
            </a:r>
            <a:endParaRPr lang="ru-RU" dirty="0"/>
          </a:p>
        </p:txBody>
      </p:sp>
      <p:sp>
        <p:nvSpPr>
          <p:cNvPr id="3" name="Содержимое 2"/>
          <p:cNvSpPr>
            <a:spLocks noGrp="1"/>
          </p:cNvSpPr>
          <p:nvPr>
            <p:ph idx="1"/>
          </p:nvPr>
        </p:nvSpPr>
        <p:spPr>
          <a:xfrm>
            <a:off x="457200" y="1785926"/>
            <a:ext cx="8229600" cy="4788610"/>
          </a:xfrm>
        </p:spPr>
        <p:txBody>
          <a:bodyPr>
            <a:normAutofit lnSpcReduction="10000"/>
          </a:bodyPr>
          <a:lstStyle/>
          <a:p>
            <a:pPr>
              <a:buNone/>
            </a:pPr>
            <a:r>
              <a:rPr lang="ru-RU" dirty="0" smtClean="0"/>
              <a:t>	</a:t>
            </a:r>
            <a:r>
              <a:rPr lang="ru-RU" b="1" dirty="0" smtClean="0"/>
              <a:t>принцип индивидуализации речевой деятельности:</a:t>
            </a:r>
          </a:p>
          <a:p>
            <a:pPr algn="just">
              <a:buNone/>
            </a:pPr>
            <a:r>
              <a:rPr lang="ru-RU" b="1" dirty="0" smtClean="0"/>
              <a:t>	</a:t>
            </a:r>
            <a:r>
              <a:rPr lang="ru-RU" dirty="0" smtClean="0"/>
              <a:t>определяет отбор речевого материала и способствует адекватному процессу коммуникации. </a:t>
            </a:r>
          </a:p>
          <a:p>
            <a:pPr algn="just">
              <a:buNone/>
            </a:pPr>
            <a:r>
              <a:rPr lang="ru-RU" dirty="0" smtClean="0"/>
              <a:t>	предполагает: а) отбор лексики на основе ее частотности для какой-либо речевой задачи в той или иной ситуации; б) отбор лексики, необходимой для обсуждения проблем межличностного общения; в) отбор проблем, связанных со страной изучаемого языка и со своей страной</a:t>
            </a:r>
          </a:p>
          <a:p>
            <a:pPr>
              <a:buNone/>
            </a:pP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t>Коммуникативная методика</a:t>
            </a:r>
            <a:endParaRPr lang="ru-RU" b="1" dirty="0"/>
          </a:p>
        </p:txBody>
      </p:sp>
      <p:sp>
        <p:nvSpPr>
          <p:cNvPr id="3" name="Содержимое 2"/>
          <p:cNvSpPr>
            <a:spLocks noGrp="1"/>
          </p:cNvSpPr>
          <p:nvPr>
            <p:ph idx="1"/>
          </p:nvPr>
        </p:nvSpPr>
        <p:spPr/>
        <p:txBody>
          <a:bodyPr>
            <a:normAutofit/>
          </a:bodyPr>
          <a:lstStyle/>
          <a:p>
            <a:r>
              <a:rPr lang="ru-RU" b="1" i="1" dirty="0" smtClean="0"/>
              <a:t>Коммуникативная компетенция включает</a:t>
            </a:r>
            <a:r>
              <a:rPr lang="ru-RU" dirty="0" smtClean="0"/>
              <a:t> знание необходимых </a:t>
            </a:r>
            <a:r>
              <a:rPr lang="ru-RU" dirty="0" smtClean="0"/>
              <a:t>способов </a:t>
            </a:r>
            <a:r>
              <a:rPr lang="ru-RU" dirty="0" smtClean="0"/>
              <a:t>взаимодействия с окружающими и удаленными людьми и событиями, навыки работы в группе, владение различными социальными ролями в коллективе. Ученик должен уметь представить себя, написать письмо, анкету, заявление, задать вопрос, вести дискуссию и </a:t>
            </a:r>
            <a:r>
              <a:rPr lang="ru-RU" dirty="0" err="1" smtClean="0"/>
              <a:t>др</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57232"/>
            <a:ext cx="8229600" cy="5717304"/>
          </a:xfrm>
        </p:spPr>
        <p:txBody>
          <a:bodyPr/>
          <a:lstStyle/>
          <a:p>
            <a:pPr>
              <a:buNone/>
            </a:pPr>
            <a:r>
              <a:rPr lang="en-US" sz="4400" dirty="0" smtClean="0"/>
              <a:t>	</a:t>
            </a:r>
            <a:r>
              <a:rPr lang="ru-RU" sz="4400" dirty="0" smtClean="0"/>
              <a:t>Коллективное взаимодействие - такой способ организации процесса, при котором ученики активно общаются друг с другом, и условием успеха каждого являются успехи остальны</a:t>
            </a:r>
            <a:r>
              <a:rPr lang="ru-RU" dirty="0" smtClean="0"/>
              <a:t>х.</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71546"/>
            <a:ext cx="8229600" cy="5502990"/>
          </a:xfrm>
        </p:spPr>
        <p:txBody>
          <a:bodyPr>
            <a:normAutofit/>
          </a:bodyPr>
          <a:lstStyle/>
          <a:p>
            <a:pPr>
              <a:buNone/>
            </a:pPr>
            <a:r>
              <a:rPr lang="en-US" sz="3600" dirty="0" smtClean="0"/>
              <a:t>	</a:t>
            </a:r>
            <a:r>
              <a:rPr lang="ru-RU" sz="3600" dirty="0" smtClean="0"/>
              <a:t>В процессе обучения практически все зависит от упражнений. В упражнении, как солнце в капле воды, отражается вся концепция обучения. При коммуникативном обучении все упражнения должны быть по характеру речевыми, т.е. упражнениями в общении. </a:t>
            </a: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71480"/>
            <a:ext cx="8229600" cy="6003056"/>
          </a:xfrm>
        </p:spPr>
        <p:txBody>
          <a:bodyPr>
            <a:noAutofit/>
          </a:bodyPr>
          <a:lstStyle/>
          <a:p>
            <a:r>
              <a:rPr lang="ru-RU" dirty="0" smtClean="0"/>
              <a:t>Условно-речевые упражнения - это упражнения, организованные для формирования навыка. Для них характерна однотипная повторяемость лексических единиц или грамматических структур.</a:t>
            </a:r>
          </a:p>
          <a:p>
            <a:r>
              <a:rPr lang="ru-RU" dirty="0" smtClean="0"/>
              <a:t>Речевые упражнения - пересказ текста своими словами, описание картины или серии картин, лиц, предметов, комментирование событий.</a:t>
            </a:r>
          </a:p>
          <a:p>
            <a:r>
              <a:rPr lang="ru-RU" dirty="0" smtClean="0"/>
              <a:t>Соотношение обоих типов упражнений подбирается индивидуально для уч-ся в зависимости от качества лексико-грамматических навыков и речевого умения.</a:t>
            </a:r>
          </a:p>
          <a:p>
            <a:endParaRPr lang="ru-RU"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28670"/>
            <a:ext cx="8229600" cy="5645866"/>
          </a:xfrm>
        </p:spPr>
        <p:txBody>
          <a:bodyPr>
            <a:normAutofit/>
          </a:bodyPr>
          <a:lstStyle/>
          <a:p>
            <a:r>
              <a:rPr lang="ru-RU" dirty="0" smtClean="0"/>
              <a:t>Фонетические ошибки рекомендуется исправлять не одновременно, а взять какой-то один звук и отрабатывать его в течение 1-2 недель ; затем так поступить со 2-м, 3-м звуком и т.д. К грамматическим ошибкам надо привлекать внимание класса, но длительное объяснение правил не должно отвлекать ученика от речевой задачи. При высказывании в ситуации ошибки исправлять вообще нецелесообразно. Достаточно исправить лишь те, которые мешают пониманию.</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t>Коммуникативная методика</a:t>
            </a:r>
            <a:endParaRPr lang="ru-RU" b="1" dirty="0"/>
          </a:p>
        </p:txBody>
      </p:sp>
      <p:sp>
        <p:nvSpPr>
          <p:cNvPr id="3" name="Содержимое 2"/>
          <p:cNvSpPr>
            <a:spLocks noGrp="1"/>
          </p:cNvSpPr>
          <p:nvPr>
            <p:ph idx="1"/>
          </p:nvPr>
        </p:nvSpPr>
        <p:spPr/>
        <p:txBody>
          <a:bodyPr>
            <a:normAutofit/>
          </a:bodyPr>
          <a:lstStyle/>
          <a:p>
            <a:r>
              <a:rPr lang="ru-RU" dirty="0" smtClean="0"/>
              <a:t>Преимущество: с самого первого урока общение осуществляется только посредством изучаемого языка. Это помогает в течение очень  сравнительно небольшого периода времени преодолеть одну из главных трудностей при изучении иностранного языка - языковой барьер, снижая тем самым уровень стресса.</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42984"/>
            <a:ext cx="8229600" cy="5431552"/>
          </a:xfrm>
        </p:spPr>
        <p:txBody>
          <a:bodyPr>
            <a:normAutofit fontScale="77500" lnSpcReduction="20000"/>
          </a:bodyPr>
          <a:lstStyle/>
          <a:p>
            <a:r>
              <a:rPr lang="ru-RU" dirty="0" smtClean="0"/>
              <a:t>Коммуникативную игру следует использовать на заранее отработанном и доведенном до автоматизма языковом материале. На раннем этапе обучения иностранному языку это условие является обязательным, иначе коммуникативная игра окажется непосильной, и как следствие, бессмысленной. Исходя из этого, в настоящее время получает все большее распространение трехчастная форма выполнения коммуникативно-ориентированных заданий (</a:t>
            </a:r>
            <a:r>
              <a:rPr lang="ru-RU" dirty="0" err="1" smtClean="0"/>
              <a:t>three-phase</a:t>
            </a:r>
            <a:r>
              <a:rPr lang="ru-RU" dirty="0" smtClean="0"/>
              <a:t> </a:t>
            </a:r>
            <a:r>
              <a:rPr lang="ru-RU" dirty="0" err="1" smtClean="0"/>
              <a:t>frame-work</a:t>
            </a:r>
            <a:r>
              <a:rPr lang="ru-RU" dirty="0" smtClean="0"/>
              <a:t>) </a:t>
            </a:r>
          </a:p>
          <a:p>
            <a:r>
              <a:rPr lang="ru-RU" dirty="0" smtClean="0"/>
              <a:t>Практически любое задание может выполняться в три этапа:</a:t>
            </a:r>
          </a:p>
          <a:p>
            <a:pPr lvl="0"/>
            <a:r>
              <a:rPr lang="ru-RU" dirty="0" smtClean="0"/>
              <a:t>подготовительный </a:t>
            </a:r>
            <a:r>
              <a:rPr lang="en-US" dirty="0" smtClean="0"/>
              <a:t>(pre-activity); </a:t>
            </a:r>
            <a:endParaRPr lang="ru-RU" dirty="0" smtClean="0"/>
          </a:p>
          <a:p>
            <a:pPr lvl="0"/>
            <a:r>
              <a:rPr lang="ru-RU" dirty="0" smtClean="0"/>
              <a:t>исполнительный (</a:t>
            </a:r>
            <a:r>
              <a:rPr lang="ru-RU" dirty="0" err="1" smtClean="0"/>
              <a:t>while-activity</a:t>
            </a:r>
            <a:r>
              <a:rPr lang="ru-RU" dirty="0" smtClean="0"/>
              <a:t>); </a:t>
            </a:r>
          </a:p>
          <a:p>
            <a:pPr lvl="0"/>
            <a:r>
              <a:rPr lang="ru-RU" dirty="0" smtClean="0"/>
              <a:t>итоговый (</a:t>
            </a:r>
            <a:r>
              <a:rPr lang="ru-RU" dirty="0" err="1" smtClean="0"/>
              <a:t>post-activity</a:t>
            </a:r>
            <a:r>
              <a:rPr lang="ru-RU" dirty="0" smtClean="0"/>
              <a:t>)</a:t>
            </a:r>
            <a:r>
              <a:rPr lang="en-US" dirty="0" smtClean="0"/>
              <a:t> </a:t>
            </a:r>
            <a:r>
              <a:rPr lang="ru-RU" dirty="0" smtClean="0"/>
              <a:t>.</a:t>
            </a:r>
          </a:p>
          <a:p>
            <a:r>
              <a:rPr lang="ru-RU" dirty="0" smtClean="0"/>
              <a:t>Игры следует отнести к существенной части языковой программы, а не к развлекательной деятельности, используемой на последней неделе занятий или в конце четверти. </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00108"/>
            <a:ext cx="8229600" cy="5574428"/>
          </a:xfrm>
        </p:spPr>
        <p:txBody>
          <a:bodyPr>
            <a:normAutofit fontScale="70000" lnSpcReduction="20000"/>
          </a:bodyPr>
          <a:lstStyle/>
          <a:p>
            <a:r>
              <a:rPr lang="ru-RU" dirty="0" smtClean="0"/>
              <a:t>Игра является диагностическим инструментом для учителя, позволяющим определить наиболее трудные моменты, степень усвоения материала, и, стало быть, предпринять все меры по их ликвидации.</a:t>
            </a:r>
          </a:p>
          <a:p>
            <a:r>
              <a:rPr lang="ru-RU" dirty="0" smtClean="0"/>
              <a:t>В основе коммуникационных игр лежат различные технологии такие, например, как заполнение пропусков, догадка, поиск, подбор одинаковой пары, обмен, накопление или сбор, комбинации и карточные игры, проблемы и загадки, ролевые игры и воспроизведение.</a:t>
            </a:r>
          </a:p>
          <a:p>
            <a:r>
              <a:rPr lang="ru-RU" dirty="0" smtClean="0"/>
              <a:t>В коммуникативных играх предусмотрена работа в парах, группах больших и маленьких и целым классом, при этом участники должны иметь возможность свободно продвигаться по комнате.</a:t>
            </a:r>
          </a:p>
          <a:p>
            <a:r>
              <a:rPr lang="ru-RU" dirty="0" smtClean="0"/>
              <a:t>Роль учителя в игре: мониторинг, ресурсный центр, учитель должен передвигаться от группы к группе, прослушивать, снабжать необходимой информацией, (то есть оказывать языковую помощь) замечать ошибки, но не перебивать и не исправлять. Делать пометки на бумаге.</a:t>
            </a:r>
          </a:p>
          <a:p>
            <a:r>
              <a:rPr lang="ru-RU" dirty="0" smtClean="0"/>
              <a:t>Коммуникативная игра способствует интенсивной языковой практике, создает контакт, на основании которого язык усваивается более осмысленно.</a:t>
            </a:r>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500306"/>
            <a:ext cx="8229600" cy="1066800"/>
          </a:xfrm>
        </p:spPr>
        <p:txBody>
          <a:bodyPr/>
          <a:lstStyle/>
          <a:p>
            <a:pPr algn="ctr"/>
            <a:r>
              <a:rPr lang="ru-RU" dirty="0" smtClean="0"/>
              <a:t>СПАСИБО ЗА ВНИМАНИЕ!</a:t>
            </a:r>
            <a:endParaRPr lang="ru-RU" dirty="0"/>
          </a:p>
        </p:txBody>
      </p:sp>
      <p:sp>
        <p:nvSpPr>
          <p:cNvPr id="3" name="Содержимое 2"/>
          <p:cNvSpPr>
            <a:spLocks noGrp="1"/>
          </p:cNvSpPr>
          <p:nvPr>
            <p:ph idx="1"/>
          </p:nvPr>
        </p:nvSpPr>
        <p:spPr>
          <a:xfrm>
            <a:off x="500034" y="1928802"/>
            <a:ext cx="8229600" cy="4325112"/>
          </a:xfrm>
        </p:spPr>
        <p:txBody>
          <a:bodyPr/>
          <a:lstStyle/>
          <a:p>
            <a:endParaRPr lang="ru-RU"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c0ad88632373b45749a9a76fa12bc94bb34ca14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363636"/>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398</TotalTime>
  <Words>513</Words>
  <PresentationFormat>Экран (4:3)</PresentationFormat>
  <Paragraphs>60</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Городская</vt:lpstr>
      <vt:lpstr>Коммуникативная методика</vt:lpstr>
      <vt:lpstr>Коммуникативная методика</vt:lpstr>
      <vt:lpstr>Коммуникативная методика</vt:lpstr>
      <vt:lpstr>Коммуникативная методика</vt:lpstr>
      <vt:lpstr>Принципы КМ</vt:lpstr>
      <vt:lpstr>Принципы КМ</vt:lpstr>
      <vt:lpstr>Принципы КМ</vt:lpstr>
      <vt:lpstr>Коммуникативная методика</vt:lpstr>
      <vt:lpstr>Слайд 9</vt:lpstr>
      <vt:lpstr>Слайд 10</vt:lpstr>
      <vt:lpstr>Слайд 11</vt:lpstr>
      <vt:lpstr>Слайд 12</vt:lpstr>
      <vt:lpstr>Коммуникативная методика</vt:lpstr>
      <vt:lpstr>Слайд 14</vt:lpstr>
      <vt:lpstr>Слайд 15</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Irene</cp:lastModifiedBy>
  <cp:revision>23</cp:revision>
  <dcterms:created xsi:type="dcterms:W3CDTF">2016-03-25T04:03:11Z</dcterms:created>
  <dcterms:modified xsi:type="dcterms:W3CDTF">2016-10-24T16:23:07Z</dcterms:modified>
</cp:coreProperties>
</file>