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5"/>
  </p:notesMasterIdLst>
  <p:sldIdLst>
    <p:sldId id="256" r:id="rId2"/>
    <p:sldId id="275" r:id="rId3"/>
    <p:sldId id="276" r:id="rId4"/>
    <p:sldId id="301" r:id="rId5"/>
    <p:sldId id="305" r:id="rId6"/>
    <p:sldId id="307" r:id="rId7"/>
    <p:sldId id="320" r:id="rId8"/>
    <p:sldId id="308" r:id="rId9"/>
    <p:sldId id="321" r:id="rId10"/>
    <p:sldId id="322" r:id="rId11"/>
    <p:sldId id="323" r:id="rId12"/>
    <p:sldId id="324" r:id="rId13"/>
    <p:sldId id="32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8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61B884-C727-4C57-A945-B5D14BAF5ACD}" type="doc">
      <dgm:prSet loTypeId="urn:microsoft.com/office/officeart/2005/8/layout/v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A1995D6-8978-4883-9F6D-26FD906FF0C0}">
      <dgm:prSet phldrT="[Текст]" custT="1"/>
      <dgm:spPr/>
      <dgm:t>
        <a:bodyPr/>
        <a:lstStyle/>
        <a:p>
          <a:pPr algn="ctr"/>
          <a:r>
            <a:rPr lang="ru-RU" sz="1600" b="1" i="0" dirty="0" smtClean="0"/>
            <a:t>Закрепляет квалификационные требования, установленные для должности учителя. </a:t>
          </a:r>
          <a:endParaRPr lang="ru-RU" sz="1600" b="1" dirty="0"/>
        </a:p>
      </dgm:t>
    </dgm:pt>
    <dgm:pt modelId="{EE5DB0E4-2482-4FEE-A115-C39174C83652}" type="parTrans" cxnId="{80C963A7-5A16-41C9-B187-47154A803DD7}">
      <dgm:prSet/>
      <dgm:spPr/>
      <dgm:t>
        <a:bodyPr/>
        <a:lstStyle/>
        <a:p>
          <a:endParaRPr lang="ru-RU"/>
        </a:p>
      </dgm:t>
    </dgm:pt>
    <dgm:pt modelId="{21C83BD3-3DA3-4124-B10F-61A6330C7A09}" type="sibTrans" cxnId="{80C963A7-5A16-41C9-B187-47154A803DD7}">
      <dgm:prSet/>
      <dgm:spPr/>
      <dgm:t>
        <a:bodyPr/>
        <a:lstStyle/>
        <a:p>
          <a:endParaRPr lang="ru-RU"/>
        </a:p>
      </dgm:t>
    </dgm:pt>
    <dgm:pt modelId="{A6208E5D-E2F3-4685-8E37-070197E6ADF0}">
      <dgm:prSet phldrT="[Текст]" custT="1"/>
      <dgm:spPr/>
      <dgm:t>
        <a:bodyPr/>
        <a:lstStyle/>
        <a:p>
          <a:pPr algn="ctr"/>
          <a:r>
            <a:rPr lang="ru-RU" sz="1600" b="1" i="0" dirty="0" smtClean="0"/>
            <a:t>Очерчивает круг прав и обязанностей, которые имеются у специалиста на данной должности. </a:t>
          </a:r>
          <a:endParaRPr lang="ru-RU" sz="1600" b="1" dirty="0"/>
        </a:p>
      </dgm:t>
    </dgm:pt>
    <dgm:pt modelId="{6F909356-B338-4FAC-ABE5-A39E72C89D46}" type="parTrans" cxnId="{A6ECAA10-9700-4073-9938-A6BE412E2356}">
      <dgm:prSet/>
      <dgm:spPr/>
      <dgm:t>
        <a:bodyPr/>
        <a:lstStyle/>
        <a:p>
          <a:endParaRPr lang="ru-RU"/>
        </a:p>
      </dgm:t>
    </dgm:pt>
    <dgm:pt modelId="{28476706-B7CA-40C1-8B78-DDF65F67C7A6}" type="sibTrans" cxnId="{A6ECAA10-9700-4073-9938-A6BE412E2356}">
      <dgm:prSet/>
      <dgm:spPr/>
      <dgm:t>
        <a:bodyPr/>
        <a:lstStyle/>
        <a:p>
          <a:endParaRPr lang="ru-RU"/>
        </a:p>
      </dgm:t>
    </dgm:pt>
    <dgm:pt modelId="{FA219A4B-B6D4-49AE-BC01-EDBEA515AAED}">
      <dgm:prSet phldrT="[Текст]" custT="1"/>
      <dgm:spPr/>
      <dgm:t>
        <a:bodyPr/>
        <a:lstStyle/>
        <a:p>
          <a:pPr algn="ctr"/>
          <a:r>
            <a:rPr lang="ru-RU" sz="1600" b="1" i="0" dirty="0" smtClean="0"/>
            <a:t>Содержит в себе конкретизацию правил, касающихся аттестации, премирования и дисциплинарного наказания учителей. </a:t>
          </a:r>
          <a:endParaRPr lang="ru-RU" sz="1600" b="1" dirty="0"/>
        </a:p>
      </dgm:t>
    </dgm:pt>
    <dgm:pt modelId="{F57C311E-D93E-4611-A06C-27646CAAD4E6}" type="parTrans" cxnId="{40913350-0F64-425C-B2CF-404DA687CA8F}">
      <dgm:prSet/>
      <dgm:spPr/>
      <dgm:t>
        <a:bodyPr/>
        <a:lstStyle/>
        <a:p>
          <a:endParaRPr lang="ru-RU"/>
        </a:p>
      </dgm:t>
    </dgm:pt>
    <dgm:pt modelId="{74FBE4F7-2DFD-42DC-BD99-E17A9D80D99C}" type="sibTrans" cxnId="{40913350-0F64-425C-B2CF-404DA687CA8F}">
      <dgm:prSet/>
      <dgm:spPr/>
      <dgm:t>
        <a:bodyPr/>
        <a:lstStyle/>
        <a:p>
          <a:endParaRPr lang="ru-RU"/>
        </a:p>
      </dgm:t>
    </dgm:pt>
    <dgm:pt modelId="{BB3FC463-010E-4C63-867C-C5B785C881DE}">
      <dgm:prSet custT="1"/>
      <dgm:spPr/>
      <dgm:t>
        <a:bodyPr/>
        <a:lstStyle/>
        <a:p>
          <a:pPr algn="ctr"/>
          <a:r>
            <a:rPr lang="ru-RU" sz="1600" b="1" i="0" dirty="0" smtClean="0"/>
            <a:t>При испытательном сроке позволят объективно оценить, прошел учитель испытание или нет.</a:t>
          </a:r>
          <a:endParaRPr lang="ru-RU" sz="1600" b="1" dirty="0"/>
        </a:p>
      </dgm:t>
    </dgm:pt>
    <dgm:pt modelId="{5401ADAD-65BF-4FCB-B900-937A6E211191}" type="parTrans" cxnId="{1974C522-37F8-4B34-A2F4-8377F5F2D3B8}">
      <dgm:prSet/>
      <dgm:spPr/>
      <dgm:t>
        <a:bodyPr/>
        <a:lstStyle/>
        <a:p>
          <a:endParaRPr lang="ru-RU"/>
        </a:p>
      </dgm:t>
    </dgm:pt>
    <dgm:pt modelId="{C4B3359E-7E1C-4ED9-81DE-074C6F9F0D79}" type="sibTrans" cxnId="{1974C522-37F8-4B34-A2F4-8377F5F2D3B8}">
      <dgm:prSet/>
      <dgm:spPr/>
      <dgm:t>
        <a:bodyPr/>
        <a:lstStyle/>
        <a:p>
          <a:endParaRPr lang="ru-RU"/>
        </a:p>
      </dgm:t>
    </dgm:pt>
    <dgm:pt modelId="{05FE2832-5EB2-4654-8F18-9E0D7466D21D}">
      <dgm:prSet custT="1"/>
      <dgm:spPr/>
      <dgm:t>
        <a:bodyPr/>
        <a:lstStyle/>
        <a:p>
          <a:pPr algn="ctr"/>
          <a:r>
            <a:rPr lang="ru-RU" sz="1600" b="1" i="0" dirty="0" smtClean="0"/>
            <a:t>При  большом штате педагогических работников позволяет оптимизировать трудовые обязанности и подчиненность.</a:t>
          </a:r>
          <a:endParaRPr lang="ru-RU" sz="1600" b="1" dirty="0"/>
        </a:p>
      </dgm:t>
    </dgm:pt>
    <dgm:pt modelId="{9245EEC1-5760-4A6C-AD03-3C366C45014F}" type="parTrans" cxnId="{66833BD9-31F9-414D-9C5A-17EC14881B64}">
      <dgm:prSet/>
      <dgm:spPr/>
      <dgm:t>
        <a:bodyPr/>
        <a:lstStyle/>
        <a:p>
          <a:endParaRPr lang="ru-RU"/>
        </a:p>
      </dgm:t>
    </dgm:pt>
    <dgm:pt modelId="{E4A1FA12-27FD-49DB-B192-8D46D7837D98}" type="sibTrans" cxnId="{66833BD9-31F9-414D-9C5A-17EC14881B64}">
      <dgm:prSet/>
      <dgm:spPr/>
      <dgm:t>
        <a:bodyPr/>
        <a:lstStyle/>
        <a:p>
          <a:endParaRPr lang="ru-RU"/>
        </a:p>
      </dgm:t>
    </dgm:pt>
    <dgm:pt modelId="{2846F598-3B4F-4973-BD74-AA241CD9364C}" type="pres">
      <dgm:prSet presAssocID="{B361B884-C727-4C57-A945-B5D14BAF5ACD}" presName="outerComposite" presStyleCnt="0">
        <dgm:presLayoutVars>
          <dgm:chMax val="5"/>
          <dgm:dir/>
          <dgm:resizeHandles val="exact"/>
        </dgm:presLayoutVars>
      </dgm:prSet>
      <dgm:spPr/>
    </dgm:pt>
    <dgm:pt modelId="{008488E0-A7A0-4C84-844B-05304FD7F951}" type="pres">
      <dgm:prSet presAssocID="{B361B884-C727-4C57-A945-B5D14BAF5ACD}" presName="dummyMaxCanvas" presStyleCnt="0">
        <dgm:presLayoutVars/>
      </dgm:prSet>
      <dgm:spPr/>
    </dgm:pt>
    <dgm:pt modelId="{46DD2EDA-0B6E-4376-B8E6-A85400ADB012}" type="pres">
      <dgm:prSet presAssocID="{B361B884-C727-4C57-A945-B5D14BAF5ACD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8B2AA-98AB-486C-A9FB-D2B16F0DB784}" type="pres">
      <dgm:prSet presAssocID="{B361B884-C727-4C57-A945-B5D14BAF5ACD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A154AE-7F19-4B40-8263-74100238E095}" type="pres">
      <dgm:prSet presAssocID="{B361B884-C727-4C57-A945-B5D14BAF5ACD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980BF-7ACD-4D6C-911E-62101F9F5926}" type="pres">
      <dgm:prSet presAssocID="{B361B884-C727-4C57-A945-B5D14BAF5ACD}" presName="FiveNodes_4" presStyleLbl="node1" presStyleIdx="3" presStyleCnt="5" custLinFactNeighborX="-649" custLinFactNeighborY="4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AFF93-3BE6-4058-8D84-F8FD9140772C}" type="pres">
      <dgm:prSet presAssocID="{B361B884-C727-4C57-A945-B5D14BAF5ACD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7D5CD-BC3A-4238-B56E-AFAB0ECB581B}" type="pres">
      <dgm:prSet presAssocID="{B361B884-C727-4C57-A945-B5D14BAF5ACD}" presName="FiveConn_1-2" presStyleLbl="fgAccFollowNode1" presStyleIdx="0" presStyleCnt="4">
        <dgm:presLayoutVars>
          <dgm:bulletEnabled val="1"/>
        </dgm:presLayoutVars>
      </dgm:prSet>
      <dgm:spPr/>
    </dgm:pt>
    <dgm:pt modelId="{1CA73396-7D66-48B4-92A2-26C9BB086A9E}" type="pres">
      <dgm:prSet presAssocID="{B361B884-C727-4C57-A945-B5D14BAF5ACD}" presName="FiveConn_2-3" presStyleLbl="fgAccFollowNode1" presStyleIdx="1" presStyleCnt="4">
        <dgm:presLayoutVars>
          <dgm:bulletEnabled val="1"/>
        </dgm:presLayoutVars>
      </dgm:prSet>
      <dgm:spPr/>
    </dgm:pt>
    <dgm:pt modelId="{8BA3E760-71FC-46FE-A4A5-7FEEF62C88AE}" type="pres">
      <dgm:prSet presAssocID="{B361B884-C727-4C57-A945-B5D14BAF5ACD}" presName="FiveConn_3-4" presStyleLbl="fgAccFollowNode1" presStyleIdx="2" presStyleCnt="4">
        <dgm:presLayoutVars>
          <dgm:bulletEnabled val="1"/>
        </dgm:presLayoutVars>
      </dgm:prSet>
      <dgm:spPr/>
    </dgm:pt>
    <dgm:pt modelId="{BAC1822C-D145-4012-8A62-9BC6FAC4C8F9}" type="pres">
      <dgm:prSet presAssocID="{B361B884-C727-4C57-A945-B5D14BAF5ACD}" presName="FiveConn_4-5" presStyleLbl="fgAccFollowNode1" presStyleIdx="3" presStyleCnt="4">
        <dgm:presLayoutVars>
          <dgm:bulletEnabled val="1"/>
        </dgm:presLayoutVars>
      </dgm:prSet>
      <dgm:spPr/>
    </dgm:pt>
    <dgm:pt modelId="{F93E5E51-0A9B-473A-8778-DBE1539E082E}" type="pres">
      <dgm:prSet presAssocID="{B361B884-C727-4C57-A945-B5D14BAF5ACD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0CBF7-DC00-4120-8CA4-C510D1A5D65C}" type="pres">
      <dgm:prSet presAssocID="{B361B884-C727-4C57-A945-B5D14BAF5ACD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1D166-BC74-4D72-AEED-CB45592A2A06}" type="pres">
      <dgm:prSet presAssocID="{B361B884-C727-4C57-A945-B5D14BAF5ACD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C7F87-7E4B-4043-B24A-CC0ED0AB7249}" type="pres">
      <dgm:prSet presAssocID="{B361B884-C727-4C57-A945-B5D14BAF5ACD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F0A12-42F5-404C-97CD-709F546BEE02}" type="pres">
      <dgm:prSet presAssocID="{B361B884-C727-4C57-A945-B5D14BAF5ACD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8CDDDD-B6C1-407F-85A8-2A0140C612F6}" type="presOf" srcId="{C4B3359E-7E1C-4ED9-81DE-074C6F9F0D79}" destId="{BAC1822C-D145-4012-8A62-9BC6FAC4C8F9}" srcOrd="0" destOrd="0" presId="urn:microsoft.com/office/officeart/2005/8/layout/vProcess5"/>
    <dgm:cxn modelId="{40913350-0F64-425C-B2CF-404DA687CA8F}" srcId="{B361B884-C727-4C57-A945-B5D14BAF5ACD}" destId="{FA219A4B-B6D4-49AE-BC01-EDBEA515AAED}" srcOrd="2" destOrd="0" parTransId="{F57C311E-D93E-4611-A06C-27646CAAD4E6}" sibTransId="{74FBE4F7-2DFD-42DC-BD99-E17A9D80D99C}"/>
    <dgm:cxn modelId="{8F3ABE33-68AC-4872-9ABE-2669C0D01407}" type="presOf" srcId="{B361B884-C727-4C57-A945-B5D14BAF5ACD}" destId="{2846F598-3B4F-4973-BD74-AA241CD9364C}" srcOrd="0" destOrd="0" presId="urn:microsoft.com/office/officeart/2005/8/layout/vProcess5"/>
    <dgm:cxn modelId="{A83F521E-F193-490B-9A85-96437D8DF7A9}" type="presOf" srcId="{A6208E5D-E2F3-4685-8E37-070197E6ADF0}" destId="{EB50CBF7-DC00-4120-8CA4-C510D1A5D65C}" srcOrd="1" destOrd="0" presId="urn:microsoft.com/office/officeart/2005/8/layout/vProcess5"/>
    <dgm:cxn modelId="{0088A525-F86E-4977-9C9E-59FDBA5E2736}" type="presOf" srcId="{FA219A4B-B6D4-49AE-BC01-EDBEA515AAED}" destId="{2921D166-BC74-4D72-AEED-CB45592A2A06}" srcOrd="1" destOrd="0" presId="urn:microsoft.com/office/officeart/2005/8/layout/vProcess5"/>
    <dgm:cxn modelId="{060533A3-BD45-4F6E-BB51-E1774EF9AE86}" type="presOf" srcId="{BB3FC463-010E-4C63-867C-C5B785C881DE}" destId="{460980BF-7ACD-4D6C-911E-62101F9F5926}" srcOrd="0" destOrd="0" presId="urn:microsoft.com/office/officeart/2005/8/layout/vProcess5"/>
    <dgm:cxn modelId="{D0A949FA-4D4A-4838-8B74-BB0757618DB8}" type="presOf" srcId="{05FE2832-5EB2-4654-8F18-9E0D7466D21D}" destId="{226F0A12-42F5-404C-97CD-709F546BEE02}" srcOrd="1" destOrd="0" presId="urn:microsoft.com/office/officeart/2005/8/layout/vProcess5"/>
    <dgm:cxn modelId="{BAC6D69B-F589-4003-98A2-21C6BC0C20C1}" type="presOf" srcId="{21C83BD3-3DA3-4124-B10F-61A6330C7A09}" destId="{55A7D5CD-BC3A-4238-B56E-AFAB0ECB581B}" srcOrd="0" destOrd="0" presId="urn:microsoft.com/office/officeart/2005/8/layout/vProcess5"/>
    <dgm:cxn modelId="{17A17DC9-EAE8-4151-AA73-D2804416380C}" type="presOf" srcId="{74FBE4F7-2DFD-42DC-BD99-E17A9D80D99C}" destId="{8BA3E760-71FC-46FE-A4A5-7FEEF62C88AE}" srcOrd="0" destOrd="0" presId="urn:microsoft.com/office/officeart/2005/8/layout/vProcess5"/>
    <dgm:cxn modelId="{80C963A7-5A16-41C9-B187-47154A803DD7}" srcId="{B361B884-C727-4C57-A945-B5D14BAF5ACD}" destId="{CA1995D6-8978-4883-9F6D-26FD906FF0C0}" srcOrd="0" destOrd="0" parTransId="{EE5DB0E4-2482-4FEE-A115-C39174C83652}" sibTransId="{21C83BD3-3DA3-4124-B10F-61A6330C7A09}"/>
    <dgm:cxn modelId="{C7C5C149-6ECF-465D-85C6-5B66109769B6}" type="presOf" srcId="{05FE2832-5EB2-4654-8F18-9E0D7466D21D}" destId="{526AFF93-3BE6-4058-8D84-F8FD9140772C}" srcOrd="0" destOrd="0" presId="urn:microsoft.com/office/officeart/2005/8/layout/vProcess5"/>
    <dgm:cxn modelId="{66833BD9-31F9-414D-9C5A-17EC14881B64}" srcId="{B361B884-C727-4C57-A945-B5D14BAF5ACD}" destId="{05FE2832-5EB2-4654-8F18-9E0D7466D21D}" srcOrd="4" destOrd="0" parTransId="{9245EEC1-5760-4A6C-AD03-3C366C45014F}" sibTransId="{E4A1FA12-27FD-49DB-B192-8D46D7837D98}"/>
    <dgm:cxn modelId="{A6ECAA10-9700-4073-9938-A6BE412E2356}" srcId="{B361B884-C727-4C57-A945-B5D14BAF5ACD}" destId="{A6208E5D-E2F3-4685-8E37-070197E6ADF0}" srcOrd="1" destOrd="0" parTransId="{6F909356-B338-4FAC-ABE5-A39E72C89D46}" sibTransId="{28476706-B7CA-40C1-8B78-DDF65F67C7A6}"/>
    <dgm:cxn modelId="{1974C522-37F8-4B34-A2F4-8377F5F2D3B8}" srcId="{B361B884-C727-4C57-A945-B5D14BAF5ACD}" destId="{BB3FC463-010E-4C63-867C-C5B785C881DE}" srcOrd="3" destOrd="0" parTransId="{5401ADAD-65BF-4FCB-B900-937A6E211191}" sibTransId="{C4B3359E-7E1C-4ED9-81DE-074C6F9F0D79}"/>
    <dgm:cxn modelId="{418FB01B-307B-4850-A64E-F5ECB3D208FF}" type="presOf" srcId="{CA1995D6-8978-4883-9F6D-26FD906FF0C0}" destId="{F93E5E51-0A9B-473A-8778-DBE1539E082E}" srcOrd="1" destOrd="0" presId="urn:microsoft.com/office/officeart/2005/8/layout/vProcess5"/>
    <dgm:cxn modelId="{7C2F1423-CBE9-46D7-A9F2-67B9206A1431}" type="presOf" srcId="{BB3FC463-010E-4C63-867C-C5B785C881DE}" destId="{7C0C7F87-7E4B-4043-B24A-CC0ED0AB7249}" srcOrd="1" destOrd="0" presId="urn:microsoft.com/office/officeart/2005/8/layout/vProcess5"/>
    <dgm:cxn modelId="{BB9E83B6-09E9-43AC-8F3A-BE3DE4FFDFFA}" type="presOf" srcId="{CA1995D6-8978-4883-9F6D-26FD906FF0C0}" destId="{46DD2EDA-0B6E-4376-B8E6-A85400ADB012}" srcOrd="0" destOrd="0" presId="urn:microsoft.com/office/officeart/2005/8/layout/vProcess5"/>
    <dgm:cxn modelId="{168FB2C1-C292-48C6-A892-77D0823652D6}" type="presOf" srcId="{A6208E5D-E2F3-4685-8E37-070197E6ADF0}" destId="{62E8B2AA-98AB-486C-A9FB-D2B16F0DB784}" srcOrd="0" destOrd="0" presId="urn:microsoft.com/office/officeart/2005/8/layout/vProcess5"/>
    <dgm:cxn modelId="{C1CFB93A-4A6D-4300-A24D-C77CA37D7450}" type="presOf" srcId="{FA219A4B-B6D4-49AE-BC01-EDBEA515AAED}" destId="{FDA154AE-7F19-4B40-8263-74100238E095}" srcOrd="0" destOrd="0" presId="urn:microsoft.com/office/officeart/2005/8/layout/vProcess5"/>
    <dgm:cxn modelId="{DDD3D884-F03A-4305-8DE4-E96962FE3B16}" type="presOf" srcId="{28476706-B7CA-40C1-8B78-DDF65F67C7A6}" destId="{1CA73396-7D66-48B4-92A2-26C9BB086A9E}" srcOrd="0" destOrd="0" presId="urn:microsoft.com/office/officeart/2005/8/layout/vProcess5"/>
    <dgm:cxn modelId="{476F5E21-7E34-4DF4-8501-9789BF36BAF6}" type="presParOf" srcId="{2846F598-3B4F-4973-BD74-AA241CD9364C}" destId="{008488E0-A7A0-4C84-844B-05304FD7F951}" srcOrd="0" destOrd="0" presId="urn:microsoft.com/office/officeart/2005/8/layout/vProcess5"/>
    <dgm:cxn modelId="{65BF0CC8-ED30-4436-8C1F-4C5B404DFC8D}" type="presParOf" srcId="{2846F598-3B4F-4973-BD74-AA241CD9364C}" destId="{46DD2EDA-0B6E-4376-B8E6-A85400ADB012}" srcOrd="1" destOrd="0" presId="urn:microsoft.com/office/officeart/2005/8/layout/vProcess5"/>
    <dgm:cxn modelId="{6B2F916D-FF0B-42BC-A9EE-6A2E4229C2A5}" type="presParOf" srcId="{2846F598-3B4F-4973-BD74-AA241CD9364C}" destId="{62E8B2AA-98AB-486C-A9FB-D2B16F0DB784}" srcOrd="2" destOrd="0" presId="urn:microsoft.com/office/officeart/2005/8/layout/vProcess5"/>
    <dgm:cxn modelId="{451CBE83-C439-48BF-8409-9DDF2AF0AE41}" type="presParOf" srcId="{2846F598-3B4F-4973-BD74-AA241CD9364C}" destId="{FDA154AE-7F19-4B40-8263-74100238E095}" srcOrd="3" destOrd="0" presId="urn:microsoft.com/office/officeart/2005/8/layout/vProcess5"/>
    <dgm:cxn modelId="{ADADACCA-591F-4B3A-86AB-6E040BDCC130}" type="presParOf" srcId="{2846F598-3B4F-4973-BD74-AA241CD9364C}" destId="{460980BF-7ACD-4D6C-911E-62101F9F5926}" srcOrd="4" destOrd="0" presId="urn:microsoft.com/office/officeart/2005/8/layout/vProcess5"/>
    <dgm:cxn modelId="{EE7ACFA6-8CA6-4EC1-9BA1-228E4E2E1BE6}" type="presParOf" srcId="{2846F598-3B4F-4973-BD74-AA241CD9364C}" destId="{526AFF93-3BE6-4058-8D84-F8FD9140772C}" srcOrd="5" destOrd="0" presId="urn:microsoft.com/office/officeart/2005/8/layout/vProcess5"/>
    <dgm:cxn modelId="{CE8ED4C5-3537-4350-AAC8-99A30542BE49}" type="presParOf" srcId="{2846F598-3B4F-4973-BD74-AA241CD9364C}" destId="{55A7D5CD-BC3A-4238-B56E-AFAB0ECB581B}" srcOrd="6" destOrd="0" presId="urn:microsoft.com/office/officeart/2005/8/layout/vProcess5"/>
    <dgm:cxn modelId="{6A096053-0268-4A58-A5A2-C34FF99BC97F}" type="presParOf" srcId="{2846F598-3B4F-4973-BD74-AA241CD9364C}" destId="{1CA73396-7D66-48B4-92A2-26C9BB086A9E}" srcOrd="7" destOrd="0" presId="urn:microsoft.com/office/officeart/2005/8/layout/vProcess5"/>
    <dgm:cxn modelId="{4AA07826-AFE5-4F05-9095-8FD6416C3946}" type="presParOf" srcId="{2846F598-3B4F-4973-BD74-AA241CD9364C}" destId="{8BA3E760-71FC-46FE-A4A5-7FEEF62C88AE}" srcOrd="8" destOrd="0" presId="urn:microsoft.com/office/officeart/2005/8/layout/vProcess5"/>
    <dgm:cxn modelId="{0D3BEF9A-3A58-4FC9-AC2D-53B032AEA63C}" type="presParOf" srcId="{2846F598-3B4F-4973-BD74-AA241CD9364C}" destId="{BAC1822C-D145-4012-8A62-9BC6FAC4C8F9}" srcOrd="9" destOrd="0" presId="urn:microsoft.com/office/officeart/2005/8/layout/vProcess5"/>
    <dgm:cxn modelId="{C75CAB2B-6150-4083-924D-3C9832E07AD4}" type="presParOf" srcId="{2846F598-3B4F-4973-BD74-AA241CD9364C}" destId="{F93E5E51-0A9B-473A-8778-DBE1539E082E}" srcOrd="10" destOrd="0" presId="urn:microsoft.com/office/officeart/2005/8/layout/vProcess5"/>
    <dgm:cxn modelId="{1EF6F8AF-DD3D-4A9E-95E5-3EA64FE9B52A}" type="presParOf" srcId="{2846F598-3B4F-4973-BD74-AA241CD9364C}" destId="{EB50CBF7-DC00-4120-8CA4-C510D1A5D65C}" srcOrd="11" destOrd="0" presId="urn:microsoft.com/office/officeart/2005/8/layout/vProcess5"/>
    <dgm:cxn modelId="{1FA6423D-5170-4AD8-8F43-05B7CA9771F6}" type="presParOf" srcId="{2846F598-3B4F-4973-BD74-AA241CD9364C}" destId="{2921D166-BC74-4D72-AEED-CB45592A2A06}" srcOrd="12" destOrd="0" presId="urn:microsoft.com/office/officeart/2005/8/layout/vProcess5"/>
    <dgm:cxn modelId="{0DDD29D4-8399-4938-8E2B-6E33753CD60A}" type="presParOf" srcId="{2846F598-3B4F-4973-BD74-AA241CD9364C}" destId="{7C0C7F87-7E4B-4043-B24A-CC0ED0AB7249}" srcOrd="13" destOrd="0" presId="urn:microsoft.com/office/officeart/2005/8/layout/vProcess5"/>
    <dgm:cxn modelId="{3364BB35-B56A-4B62-AFCE-1A2342174A9B}" type="presParOf" srcId="{2846F598-3B4F-4973-BD74-AA241CD9364C}" destId="{226F0A12-42F5-404C-97CD-709F546BEE0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01F2FC-AED0-4631-B590-27C9DC5BE71F}" type="doc">
      <dgm:prSet loTypeId="urn:microsoft.com/office/officeart/2008/layout/AscendingPictureAccentProcess" loCatId="pictur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9E92864-D9D6-4AAE-90D4-C6F76DC906B4}">
      <dgm:prSet phldrT="[Текст]" custT="1"/>
      <dgm:spPr/>
      <dgm:t>
        <a:bodyPr/>
        <a:lstStyle/>
        <a:p>
          <a:pPr algn="ctr"/>
          <a:r>
            <a:rPr lang="ru-RU" sz="1400" b="1" i="0" dirty="0" smtClean="0"/>
            <a:t>Должностная инструкция – это документ, регламентирующий деятельность каждой должности и содержащий требования к Работнику, занимающему эту должность. Должностные инструкции для педагогов должны быть составлены на основе требований трудового кодекса Российской Федерации, федерального закона «Об образовании в Российской Федерации» №273 от 29.12.2012, требований профессионального стандарта педагога к выполняемой профессиональной деятельности (трудовой функции).</a:t>
          </a:r>
          <a:endParaRPr lang="ru-RU" sz="1400" b="1" dirty="0"/>
        </a:p>
      </dgm:t>
    </dgm:pt>
    <dgm:pt modelId="{62F88FED-9D56-4505-A36B-E75E953C52C4}" type="parTrans" cxnId="{CFDB6111-213D-482E-9257-42ADD3301560}">
      <dgm:prSet/>
      <dgm:spPr/>
      <dgm:t>
        <a:bodyPr/>
        <a:lstStyle/>
        <a:p>
          <a:endParaRPr lang="ru-RU"/>
        </a:p>
      </dgm:t>
    </dgm:pt>
    <dgm:pt modelId="{531F4E94-B406-413B-82FF-41CAA223C9CC}" type="sibTrans" cxnId="{CFDB6111-213D-482E-9257-42ADD3301560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15FED8B-1C30-42ED-8403-F110AEB3A51C}" type="pres">
      <dgm:prSet presAssocID="{D401F2FC-AED0-4631-B590-27C9DC5BE71F}" presName="Name0" presStyleCnt="0">
        <dgm:presLayoutVars>
          <dgm:chMax val="7"/>
          <dgm:chPref val="7"/>
          <dgm:dir/>
        </dgm:presLayoutVars>
      </dgm:prSet>
      <dgm:spPr/>
    </dgm:pt>
    <dgm:pt modelId="{756ACE78-B424-4883-857F-1C45AF2AA3C3}" type="pres">
      <dgm:prSet presAssocID="{A9E92864-D9D6-4AAE-90D4-C6F76DC906B4}" presName="parTx1" presStyleLbl="node1" presStyleIdx="0" presStyleCnt="1" custScaleX="109011" custScaleY="128678"/>
      <dgm:spPr/>
    </dgm:pt>
    <dgm:pt modelId="{7B1C1033-618A-4138-A946-0BF5B82EA49F}" type="pres">
      <dgm:prSet presAssocID="{531F4E94-B406-413B-82FF-41CAA223C9CC}" presName="picture1" presStyleCnt="0"/>
      <dgm:spPr/>
    </dgm:pt>
    <dgm:pt modelId="{B83B88C3-298E-4AC9-B1A9-C64EDE49941D}" type="pres">
      <dgm:prSet presAssocID="{531F4E94-B406-413B-82FF-41CAA223C9CC}" presName="imageRepeatNode" presStyleLbl="fgImgPlace1" presStyleIdx="0" presStyleCnt="1"/>
      <dgm:spPr/>
    </dgm:pt>
  </dgm:ptLst>
  <dgm:cxnLst>
    <dgm:cxn modelId="{CFDB6111-213D-482E-9257-42ADD3301560}" srcId="{D401F2FC-AED0-4631-B590-27C9DC5BE71F}" destId="{A9E92864-D9D6-4AAE-90D4-C6F76DC906B4}" srcOrd="0" destOrd="0" parTransId="{62F88FED-9D56-4505-A36B-E75E953C52C4}" sibTransId="{531F4E94-B406-413B-82FF-41CAA223C9CC}"/>
    <dgm:cxn modelId="{5D2E8B10-04B5-4D5E-8CE8-FA7164A18CAC}" type="presOf" srcId="{531F4E94-B406-413B-82FF-41CAA223C9CC}" destId="{B83B88C3-298E-4AC9-B1A9-C64EDE49941D}" srcOrd="0" destOrd="0" presId="urn:microsoft.com/office/officeart/2008/layout/AscendingPictureAccentProcess"/>
    <dgm:cxn modelId="{5D5C4A1B-F6AC-40B9-85B2-E53BA54461E5}" type="presOf" srcId="{D401F2FC-AED0-4631-B590-27C9DC5BE71F}" destId="{C15FED8B-1C30-42ED-8403-F110AEB3A51C}" srcOrd="0" destOrd="0" presId="urn:microsoft.com/office/officeart/2008/layout/AscendingPictureAccentProcess"/>
    <dgm:cxn modelId="{B23ED768-D8A4-4376-AA02-0B2150627AC7}" type="presOf" srcId="{A9E92864-D9D6-4AAE-90D4-C6F76DC906B4}" destId="{756ACE78-B424-4883-857F-1C45AF2AA3C3}" srcOrd="0" destOrd="0" presId="urn:microsoft.com/office/officeart/2008/layout/AscendingPictureAccentProcess"/>
    <dgm:cxn modelId="{82A3EB55-E6B4-49A6-9B79-0FF091C11A79}" type="presParOf" srcId="{C15FED8B-1C30-42ED-8403-F110AEB3A51C}" destId="{756ACE78-B424-4883-857F-1C45AF2AA3C3}" srcOrd="0" destOrd="0" presId="urn:microsoft.com/office/officeart/2008/layout/AscendingPictureAccentProcess"/>
    <dgm:cxn modelId="{B1C51BA0-22D6-4BBC-A3B0-7E04886210F9}" type="presParOf" srcId="{C15FED8B-1C30-42ED-8403-F110AEB3A51C}" destId="{7B1C1033-618A-4138-A946-0BF5B82EA49F}" srcOrd="1" destOrd="0" presId="urn:microsoft.com/office/officeart/2008/layout/AscendingPictureAccentProcess"/>
    <dgm:cxn modelId="{64A78200-4F10-41D6-AE7B-B21639CC4620}" type="presParOf" srcId="{7B1C1033-618A-4138-A946-0BF5B82EA49F}" destId="{B83B88C3-298E-4AC9-B1A9-C64EDE49941D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D2EDA-0B6E-4376-B8E6-A85400ADB012}">
      <dsp:nvSpPr>
        <dsp:cNvPr id="0" name=""/>
        <dsp:cNvSpPr/>
      </dsp:nvSpPr>
      <dsp:spPr>
        <a:xfrm>
          <a:off x="0" y="0"/>
          <a:ext cx="6336792" cy="888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Закрепляет квалификационные требования, установленные для должности учителя. </a:t>
          </a:r>
          <a:endParaRPr lang="ru-RU" sz="1600" b="1" kern="1200" dirty="0"/>
        </a:p>
      </dsp:txBody>
      <dsp:txXfrm>
        <a:off x="26029" y="26029"/>
        <a:ext cx="5273857" cy="836624"/>
      </dsp:txXfrm>
    </dsp:sp>
    <dsp:sp modelId="{62E8B2AA-98AB-486C-A9FB-D2B16F0DB784}">
      <dsp:nvSpPr>
        <dsp:cNvPr id="0" name=""/>
        <dsp:cNvSpPr/>
      </dsp:nvSpPr>
      <dsp:spPr>
        <a:xfrm>
          <a:off x="473202" y="1012110"/>
          <a:ext cx="6336792" cy="888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Очерчивает круг прав и обязанностей, которые имеются у специалиста на данной должности. </a:t>
          </a:r>
          <a:endParaRPr lang="ru-RU" sz="1600" b="1" kern="1200" dirty="0"/>
        </a:p>
      </dsp:txBody>
      <dsp:txXfrm>
        <a:off x="499231" y="1038139"/>
        <a:ext cx="5233888" cy="836624"/>
      </dsp:txXfrm>
    </dsp:sp>
    <dsp:sp modelId="{FDA154AE-7F19-4B40-8263-74100238E095}">
      <dsp:nvSpPr>
        <dsp:cNvPr id="0" name=""/>
        <dsp:cNvSpPr/>
      </dsp:nvSpPr>
      <dsp:spPr>
        <a:xfrm>
          <a:off x="946403" y="2024221"/>
          <a:ext cx="6336792" cy="888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4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4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Содержит в себе конкретизацию правил, касающихся аттестации, премирования и дисциплинарного наказания учителей. </a:t>
          </a:r>
          <a:endParaRPr lang="ru-RU" sz="1600" b="1" kern="1200" dirty="0"/>
        </a:p>
      </dsp:txBody>
      <dsp:txXfrm>
        <a:off x="972432" y="2050250"/>
        <a:ext cx="5233888" cy="836624"/>
      </dsp:txXfrm>
    </dsp:sp>
    <dsp:sp modelId="{460980BF-7ACD-4D6C-911E-62101F9F5926}">
      <dsp:nvSpPr>
        <dsp:cNvPr id="0" name=""/>
        <dsp:cNvSpPr/>
      </dsp:nvSpPr>
      <dsp:spPr>
        <a:xfrm>
          <a:off x="1378480" y="3073896"/>
          <a:ext cx="6336792" cy="888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5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5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При испытательном сроке позволят объективно оценить, прошел учитель испытание или нет.</a:t>
          </a:r>
          <a:endParaRPr lang="ru-RU" sz="1600" b="1" kern="1200" dirty="0"/>
        </a:p>
      </dsp:txBody>
      <dsp:txXfrm>
        <a:off x="1404509" y="3099925"/>
        <a:ext cx="5233888" cy="836624"/>
      </dsp:txXfrm>
    </dsp:sp>
    <dsp:sp modelId="{526AFF93-3BE6-4058-8D84-F8FD9140772C}">
      <dsp:nvSpPr>
        <dsp:cNvPr id="0" name=""/>
        <dsp:cNvSpPr/>
      </dsp:nvSpPr>
      <dsp:spPr>
        <a:xfrm>
          <a:off x="1892807" y="4048442"/>
          <a:ext cx="6336792" cy="888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6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6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При  большом штате педагогических работников позволяет оптимизировать трудовые обязанности и подчиненность.</a:t>
          </a:r>
          <a:endParaRPr lang="ru-RU" sz="1600" b="1" kern="1200" dirty="0"/>
        </a:p>
      </dsp:txBody>
      <dsp:txXfrm>
        <a:off x="1918836" y="4074471"/>
        <a:ext cx="5233888" cy="836624"/>
      </dsp:txXfrm>
    </dsp:sp>
    <dsp:sp modelId="{55A7D5CD-BC3A-4238-B56E-AFAB0ECB581B}">
      <dsp:nvSpPr>
        <dsp:cNvPr id="0" name=""/>
        <dsp:cNvSpPr/>
      </dsp:nvSpPr>
      <dsp:spPr>
        <a:xfrm>
          <a:off x="5759148" y="649231"/>
          <a:ext cx="577643" cy="57764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89118" y="649231"/>
        <a:ext cx="317703" cy="434676"/>
      </dsp:txXfrm>
    </dsp:sp>
    <dsp:sp modelId="{1CA73396-7D66-48B4-92A2-26C9BB086A9E}">
      <dsp:nvSpPr>
        <dsp:cNvPr id="0" name=""/>
        <dsp:cNvSpPr/>
      </dsp:nvSpPr>
      <dsp:spPr>
        <a:xfrm>
          <a:off x="6232350" y="1661342"/>
          <a:ext cx="577643" cy="57764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6362320" y="1661342"/>
        <a:ext cx="317703" cy="434676"/>
      </dsp:txXfrm>
    </dsp:sp>
    <dsp:sp modelId="{8BA3E760-71FC-46FE-A4A5-7FEEF62C88AE}">
      <dsp:nvSpPr>
        <dsp:cNvPr id="0" name=""/>
        <dsp:cNvSpPr/>
      </dsp:nvSpPr>
      <dsp:spPr>
        <a:xfrm>
          <a:off x="6705552" y="2658641"/>
          <a:ext cx="577643" cy="57764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6835522" y="2658641"/>
        <a:ext cx="317703" cy="434676"/>
      </dsp:txXfrm>
    </dsp:sp>
    <dsp:sp modelId="{BAC1822C-D145-4012-8A62-9BC6FAC4C8F9}">
      <dsp:nvSpPr>
        <dsp:cNvPr id="0" name=""/>
        <dsp:cNvSpPr/>
      </dsp:nvSpPr>
      <dsp:spPr>
        <a:xfrm>
          <a:off x="7178754" y="3680626"/>
          <a:ext cx="577643" cy="57764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7308724" y="3680626"/>
        <a:ext cx="317703" cy="4346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ACE78-B424-4883-857F-1C45AF2AA3C3}">
      <dsp:nvSpPr>
        <dsp:cNvPr id="0" name=""/>
        <dsp:cNvSpPr/>
      </dsp:nvSpPr>
      <dsp:spPr>
        <a:xfrm>
          <a:off x="1642224" y="2148411"/>
          <a:ext cx="6715609" cy="212597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0397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/>
            <a:t>Должностная инструкция – это документ, регламентирующий деятельность каждой должности и содержащий требования к Работнику, занимающему эту должность. Должностные инструкции для педагогов должны быть составлены на основе требований трудового кодекса Российской Федерации, федерального закона «Об образовании в Российской Федерации» №273 от 29.12.2012, требований профессионального стандарта педагога к выполняемой профессиональной деятельности (трудовой функции).</a:t>
          </a:r>
          <a:endParaRPr lang="ru-RU" sz="1400" b="1" kern="1200" dirty="0"/>
        </a:p>
      </dsp:txBody>
      <dsp:txXfrm>
        <a:off x="1746005" y="2252192"/>
        <a:ext cx="6508047" cy="1918411"/>
      </dsp:txXfrm>
    </dsp:sp>
    <dsp:sp modelId="{B83B88C3-298E-4AC9-B1A9-C64EDE49941D}">
      <dsp:nvSpPr>
        <dsp:cNvPr id="0" name=""/>
        <dsp:cNvSpPr/>
      </dsp:nvSpPr>
      <dsp:spPr>
        <a:xfrm>
          <a:off x="211490" y="765926"/>
          <a:ext cx="2856156" cy="285658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8886A-8179-4AC9-9C10-3BF0074167FC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04CD9-FE6F-4353-B866-8F4DDCEA72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294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C242287-4FC7-4FEE-8C32-082EBCAF8E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Должностная инструкция учителя, в рамках профессионального стандарта педагога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857760"/>
            <a:ext cx="8572560" cy="1752600"/>
          </a:xfrm>
        </p:spPr>
        <p:txBody>
          <a:bodyPr/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Зачем нужна должностная инструкция?</a:t>
            </a:r>
            <a:endParaRPr lang="ru-RU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70704541"/>
              </p:ext>
            </p:extLst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4317976"/>
              </p:ext>
            </p:extLst>
          </p:nvPr>
        </p:nvGraphicFramePr>
        <p:xfrm>
          <a:off x="323850" y="1268413"/>
          <a:ext cx="8569325" cy="50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endParaRPr lang="ru-RU" sz="2700" dirty="0">
              <a:solidFill>
                <a:schemeClr val="accent2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	Составление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и оформление Должностной инструкции производится с учетом требований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профессионального стандарта.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Структура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текста документа включает в себя следующие обязательные разделы.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Общие положения.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Функции.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Должностные обязанности.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Права.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Ответственность.</a:t>
            </a:r>
          </a:p>
          <a:p>
            <a:pPr algn="just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Взаимоотношения (связи по должности).</a:t>
            </a:r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1027" name="Picture 3" descr="D:\Директор\мои человечки\man-with-check-sign-01-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98573"/>
            <a:ext cx="2456081" cy="181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Раздел «Общие положения»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63272" cy="49377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Устанавливается сфера деятельности данного Работника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Полностью указывается его должность в соответствии со штатным расписанием, указывается полное название структурного подразделения с учетом наличия структурного деления подразделений на группы, отделы, департаменты, блоки.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2. Обозначается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порядок назначения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на должность и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освобождения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от занимаемой должности, порядок согласования кандидатуры на данную должность.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3. Указывается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наименование должности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которую замещает и которой замещается в случае необходимости данный Работник.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4. Определяются квалификационные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требования, уровень знаний и навыков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5. Указывается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должность непосредственного руководителя Работника и должностные лица, которыми он руководит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Указывается должность руководителя, от которого данный Работник может получать дополнительные распоряжения, а также приоритетность выполнения распоряжений.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6. Перечисляются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нормативные документы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(внутренние и государственные), которыми руководствуется Работник в своей деятельности.</a:t>
            </a:r>
          </a:p>
          <a:p>
            <a:endParaRPr lang="ru-RU" dirty="0"/>
          </a:p>
        </p:txBody>
      </p:sp>
      <p:pic>
        <p:nvPicPr>
          <p:cNvPr id="3074" name="Picture 2" descr="D:\Директор\мои человечки\1912626_3d-белый-человека-красный-знак-фо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056854"/>
            <a:ext cx="1440917" cy="180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«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Функции»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22602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данном разделе определяются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направления деятельности Работника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в соответствии с функциями структурного подразделения, закрепленного в Положении о структурном подразделении.</a:t>
            </a:r>
          </a:p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Перечисляются функции (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трудовые функции, заявленные в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</a:rPr>
              <a:t>профстандарте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 педагога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), которые полностью или частично выполняются Работником, занимающим данную должность. Формулируются основные задачи Работника данной должности, предмет его деятельности, участок работы.</a:t>
            </a:r>
          </a:p>
          <a:p>
            <a:endParaRPr lang="ru-RU" dirty="0" smtClean="0"/>
          </a:p>
        </p:txBody>
      </p:sp>
      <p:pic>
        <p:nvPicPr>
          <p:cNvPr id="2050" name="Picture 2" descr="D:\Директор\мои человечки\14664804-3d-значок-люди-окружении-указатели---это-3d-визуализации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81128"/>
            <a:ext cx="2281436" cy="196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«Должностные обязанности»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229600" cy="4680520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еречисляются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конкретные функциональные обязанности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(трудовые действия, соответствующие выполняемой трудовой функции и зафиксированные в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профстандарте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педагога),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которые выполняет Работник, занимающий данную должность - используются формулировки: «ведет подготовку …», «организует…», «изучает…», «анализирует…», «разрабатывает рекомендации…», «осуществляет поиск…», «привлекает …» и т.п.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Указывается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форма участия Работника в управленческом процессе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или выполняемые им роли. Например, «руководит…», «утверждает…», «обеспечивает…», «подготавливает…», «рассматривает…», «исполняет…», «контролирует…», «согласовывает…», «представляет…», «курирует…» и т.д.</a:t>
            </a:r>
          </a:p>
          <a:p>
            <a:pPr lvl="8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D:\Директор\мои человечки\canstockphoto145895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229199"/>
            <a:ext cx="2015720" cy="159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7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037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Обязательный блок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для педагогических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работников включает перечень обязанностей, указанных в статье №48 федерального закона «Об образовании в Российской Федерации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1196752"/>
            <a:ext cx="8784976" cy="50405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1) осуществляет свою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деятельность на высоком профессиональном уровне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обеспечивать в полном объеме реализацию преподаваемых учебных предмета, курса, дисциплины (модуля) в соответствии с утвержденной рабочей программой;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2) соблюдает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правовые, нравственные и этические нормы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следует требованиям профессиональной этики;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) уважает честь и достоинство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обучающихся и других участников образовательных отношений;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4)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развивает у обучающихся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познавательную активность, самостоятельность, инициативу, творческие способности, формировать гражданскую позицию, способность к труду и жизни в условиях современного мира, формировать у обучающихся культуру здорового и безопасного образа жизни;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5) применяет педагогически обоснованные и обеспечивающие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высокое качество образования формы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методы обучения и воспитания;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) учитывает особенности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психофизического развития обучающихся и состояние их здоровья, соблюдать специальные условия, необходимые для получения образования лицами с ограниченными возможностями здоровья, взаимодействует при необходимости с медицинскими организациями;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7) систематически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повышает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свой профессиональный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уровень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8)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проходит аттестацию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на соответствие занимаемой должности в порядке, установленном законодательством об образовании;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9) проходит в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соответствии с трудовым законодательством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предварительные при поступлении на работу и периодические медицинские осмотры, а также внеочередные медицинские осмотры по направлению работодателя;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10) проходит в установленном законодательством Российской Федерации порядке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обучение и проверку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знаний и навыков в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области охраны труда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11)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соблюдает устав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образовательной организации, положение о специализированном структурном образовательном подразделении организации, осуществляющей обучение, правила внутреннего трудового распорядка.</a:t>
            </a:r>
          </a:p>
          <a:p>
            <a:endParaRPr lang="ru-RU" dirty="0" smtClean="0"/>
          </a:p>
        </p:txBody>
      </p:sp>
      <p:pic>
        <p:nvPicPr>
          <p:cNvPr id="5122" name="Picture 2" descr="D:\Директор\мои человечки\i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464" y="5949280"/>
            <a:ext cx="1151536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2400"/>
            <a:ext cx="8291264" cy="90033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«Права»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640960" cy="511256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Определяются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права, предоставляемые Работнику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для выполнения возложенных на него функций и обязанностей. Например, право подписи или согласования финансовых, организационно-распорядительных, нормативных и иных внутренних и внешних документов, предоставляемое работнику в соответствии с занимаемой должностью.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Перечисляются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основные права, предоставляемые данной должности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, по отношению к другим функциональным подразделениям организации или внешним организациям. Права ограничиваются согласно принятому в организации порядку, учредительным, уставным, договорным, нормативным и другим документам.</a:t>
            </a:r>
          </a:p>
          <a:p>
            <a:pPr marL="0" indent="0">
              <a:buNone/>
            </a:pPr>
            <a:endParaRPr lang="ru-RU" sz="2000" dirty="0" smtClean="0"/>
          </a:p>
        </p:txBody>
      </p:sp>
      <p:pic>
        <p:nvPicPr>
          <p:cNvPr id="6147" name="Picture 3" descr="D:\Директор\мои человечки\man-with-friends-05-1024x102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4581128"/>
            <a:ext cx="3326769" cy="237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46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Обязательный блок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для педагогических работников включает следующие формулировки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трудовых прав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, указанные в статье №47 федерального закона «Об образовании в Российской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Федерации»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79296" cy="49377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1) право на сокращенную продолжительность рабочего времени;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2) право на дополнительное профессиональное образование по профилю педагогической деятельности не реже чем один раз в три года;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3) право на ежегодный основной удлиненный оплачиваемый отпуск, продолжительность которого определяется Правительством Российской Федерации;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4) право на длительный отпуск сроком до одного года не реже чем через каждые десять лет непрерывной педагогической работы в порядке, установленном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5) право на досрочное назначение трудовой пенсии по старости в порядке, установленном законодательством Российской Федерации;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6) право на предоставление педагогическим работникам, состоящим на учете в качестве нуждающихся в жилых помещениях, вне очереди жилых помещений по договорам социального найма, право на предоставление жилых помещений специализированного жилищного фонда;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7) иные трудовые права, меры социальной поддержки, установленные федеральными законами и законодательными актами субъектов Российской Федерации.</a:t>
            </a:r>
          </a:p>
          <a:p>
            <a:endParaRPr lang="ru-RU" dirty="0"/>
          </a:p>
        </p:txBody>
      </p:sp>
      <p:pic>
        <p:nvPicPr>
          <p:cNvPr id="7170" name="Picture 2" descr="D:\Директор\мои человечки\i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61248"/>
            <a:ext cx="1115544" cy="111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238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Раздел «Ответственность»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226024"/>
          </a:xfrm>
        </p:spPr>
        <p:txBody>
          <a:bodyPr>
            <a:normAutofit fontScale="62500" lnSpcReduction="20000"/>
          </a:bodyPr>
          <a:lstStyle/>
          <a:p>
            <a:r>
              <a:rPr lang="ru-RU" sz="3500" dirty="0">
                <a:solidFill>
                  <a:schemeClr val="accent2">
                    <a:lumMod val="75000"/>
                  </a:schemeClr>
                </a:solidFill>
              </a:rPr>
              <a:t>Указываются </a:t>
            </a:r>
            <a:r>
              <a:rPr lang="ru-RU" sz="3500" b="1" dirty="0">
                <a:solidFill>
                  <a:schemeClr val="accent4">
                    <a:lumMod val="75000"/>
                  </a:schemeClr>
                </a:solidFill>
              </a:rPr>
              <a:t>виды ответственности</a:t>
            </a:r>
            <a:r>
              <a:rPr lang="ru-RU" sz="3500" dirty="0">
                <a:solidFill>
                  <a:schemeClr val="accent2">
                    <a:lumMod val="75000"/>
                  </a:schemeClr>
                </a:solidFill>
              </a:rPr>
              <a:t>, которую несет Работник за качество и своевременность выполнения возложенных на него обязанностей, нарушения трудовой дисциплины, утерю или порчу вверенных ему материальных ценностей, документов и т.д. в соответствии с действующим законодательством РФ и внутренними нормативными документами.</a:t>
            </a:r>
          </a:p>
          <a:p>
            <a:r>
              <a:rPr lang="ru-RU" sz="3500" b="1" dirty="0">
                <a:solidFill>
                  <a:schemeClr val="accent4">
                    <a:lumMod val="75000"/>
                  </a:schemeClr>
                </a:solidFill>
              </a:rPr>
              <a:t>Для материально ответственных должностей </a:t>
            </a:r>
            <a:r>
              <a:rPr lang="ru-RU" sz="3500" dirty="0">
                <a:solidFill>
                  <a:schemeClr val="accent2">
                    <a:lumMod val="75000"/>
                  </a:schemeClr>
                </a:solidFill>
              </a:rPr>
              <a:t>в обязательном порядке указывается необходимость заключения Договора о полной индивидуальной или коллективной материальной ответственности.</a:t>
            </a:r>
          </a:p>
          <a:p>
            <a:r>
              <a:rPr lang="ru-RU" sz="3500" dirty="0">
                <a:solidFill>
                  <a:schemeClr val="accent2">
                    <a:lumMod val="75000"/>
                  </a:schemeClr>
                </a:solidFill>
              </a:rPr>
              <a:t>Указывается ответственность Работника </a:t>
            </a:r>
            <a:r>
              <a:rPr lang="ru-RU" sz="3500" b="1" dirty="0">
                <a:solidFill>
                  <a:schemeClr val="accent4">
                    <a:lumMod val="75000"/>
                  </a:schemeClr>
                </a:solidFill>
              </a:rPr>
              <a:t>за разглашение служебной и коммерческой тайны </a:t>
            </a:r>
            <a:r>
              <a:rPr lang="ru-RU" sz="3500" dirty="0">
                <a:solidFill>
                  <a:schemeClr val="accent2">
                    <a:lumMod val="75000"/>
                  </a:schemeClr>
                </a:solidFill>
              </a:rPr>
              <a:t>организации и иных сведений, которые могут нанести ущерб или повлиять на авторитет организации.</a:t>
            </a:r>
          </a:p>
          <a:p>
            <a:endParaRPr lang="ru-RU" dirty="0"/>
          </a:p>
        </p:txBody>
      </p:sp>
      <p:pic>
        <p:nvPicPr>
          <p:cNvPr id="8194" name="Picture 2" descr="D:\Директор\мои человечки\6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13176"/>
            <a:ext cx="2010678" cy="173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290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Особым пунктом следует указать, что в соответствии с действующим законодательством, работник несет ответственность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за: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разглашение сведений конфиденциального характера, утрату документов, содержащих такие сведения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нарушение установленных правил обращения с конфиденциальной информацией; передачу посторонним лицам любых документов компании, не предусмотренную законодательством или интересами Компании;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сбор сведений, составляющих коммерческую тайну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если данная информация не является необходимой для осуществления работником своих должностных обязанностей;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незаконное получение денег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ценных бумаг, иного имущества, а равно незаконное пользование услугами имущественного характера за совершение действий (бездействия) в связи с занимаемым служебным положением;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неправомерный доступ к компьютерной информации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создание, использование и распространение вредоносных программ для ПК, нарушение правил эксплуатации ПК или их сети;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разглашение персональных данных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другого лица.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218" name="Picture 2" descr="D:\Директор\мои человечки\1831777_3d-cheloveche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366" y="5085184"/>
            <a:ext cx="1633364" cy="141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865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«Взаимоотношения (связи по должности)»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Перечисляется круг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должностных или юридических лиц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(внутри и вовне организации), с которыми работник вступает 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служебные взаимоотношения и обменивается информацией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42" name="Picture 2" descr="D:\Директор\мои человечки\explaining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194505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979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1252</TotalTime>
  <Words>1241</Words>
  <Application>Microsoft Office PowerPoint</Application>
  <PresentationFormat>Экран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Начальная</vt:lpstr>
      <vt:lpstr>Должностная инструкция учителя, в рамках профессионального стандарта педагога</vt:lpstr>
      <vt:lpstr>Зачем нужна должностная инструкция?</vt:lpstr>
      <vt:lpstr>Презентация PowerPoint</vt:lpstr>
      <vt:lpstr>         </vt:lpstr>
      <vt:lpstr>Раздел «Общие положения»</vt:lpstr>
      <vt:lpstr>Раздел «Функции»</vt:lpstr>
      <vt:lpstr>Раздел «Должностные обязанности»</vt:lpstr>
      <vt:lpstr>Обязательный блок  для педагогических работников включает перечень обязанностей, указанных в статье №48 федерального закона «Об образовании в Российской Федерации» </vt:lpstr>
      <vt:lpstr>Раздел «Права»</vt:lpstr>
      <vt:lpstr>Обязательный блок для педагогических работников включает следующие формулировки трудовых прав, указанные в статье №47 федерального закона «Об образовании в Российской Федерации»</vt:lpstr>
      <vt:lpstr>Раздел «Ответственность»</vt:lpstr>
      <vt:lpstr>Особым пунктом следует указать, что в соответствии с действующим законодательством, работник несет ответственность за:</vt:lpstr>
      <vt:lpstr>«Взаимоотношения (связи по должности)»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Системно-деятельностный подход</dc:title>
  <dc:creator>Панина</dc:creator>
  <cp:lastModifiedBy>Vlad_Bob</cp:lastModifiedBy>
  <cp:revision>99</cp:revision>
  <cp:lastPrinted>2017-02-14T23:25:44Z</cp:lastPrinted>
  <dcterms:created xsi:type="dcterms:W3CDTF">2010-10-11T10:34:03Z</dcterms:created>
  <dcterms:modified xsi:type="dcterms:W3CDTF">2017-05-05T07:16:11Z</dcterms:modified>
</cp:coreProperties>
</file>